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8"/>
  </p:notesMasterIdLst>
  <p:sldIdLst>
    <p:sldId id="256" r:id="rId2"/>
    <p:sldId id="259" r:id="rId3"/>
    <p:sldId id="269" r:id="rId4"/>
    <p:sldId id="272" r:id="rId5"/>
    <p:sldId id="257" r:id="rId6"/>
    <p:sldId id="260" r:id="rId7"/>
    <p:sldId id="261" r:id="rId8"/>
    <p:sldId id="262" r:id="rId9"/>
    <p:sldId id="263" r:id="rId10"/>
    <p:sldId id="264" r:id="rId11"/>
    <p:sldId id="265" r:id="rId12"/>
    <p:sldId id="266" r:id="rId13"/>
    <p:sldId id="271" r:id="rId14"/>
    <p:sldId id="273" r:id="rId15"/>
    <p:sldId id="274" r:id="rId16"/>
    <p:sldId id="258"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79302" autoAdjust="0"/>
  </p:normalViewPr>
  <p:slideViewPr>
    <p:cSldViewPr snapToGrid="0">
      <p:cViewPr varScale="1">
        <p:scale>
          <a:sx n="85" d="100"/>
          <a:sy n="85" d="100"/>
        </p:scale>
        <p:origin x="1140"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8BCAFEC-C643-4BA4-94A3-A9D98B297E70}" type="datetimeFigureOut">
              <a:rPr lang="en-US" smtClean="0"/>
              <a:t>10/6/2020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B558EBE-CE3B-466A-A441-B8519FF3F837}" type="slidenum">
              <a:rPr lang="en-US" smtClean="0"/>
              <a:t>‹#›</a:t>
            </a:fld>
            <a:endParaRPr lang="en-US"/>
          </a:p>
        </p:txBody>
      </p:sp>
    </p:spTree>
    <p:extLst>
      <p:ext uri="{BB962C8B-B14F-4D97-AF65-F5344CB8AC3E}">
        <p14:creationId xmlns:p14="http://schemas.microsoft.com/office/powerpoint/2010/main" val="36873631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about the massive amount of data we found so we had to restrict the data we used</a:t>
            </a:r>
          </a:p>
          <a:p>
            <a:endParaRPr lang="en-US" dirty="0"/>
          </a:p>
          <a:p>
            <a:r>
              <a:rPr lang="en-US" dirty="0"/>
              <a:t>NOAA ties in networks of weather information: https://www.ncdc.noaa.gov/cdo-web/results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NOAA API uses a token in place of an API key</a:t>
            </a:r>
          </a:p>
          <a:p>
            <a:endParaRPr lang="en-US" dirty="0"/>
          </a:p>
        </p:txBody>
      </p:sp>
      <p:sp>
        <p:nvSpPr>
          <p:cNvPr id="4" name="Slide Number Placeholder 3"/>
          <p:cNvSpPr>
            <a:spLocks noGrp="1"/>
          </p:cNvSpPr>
          <p:nvPr>
            <p:ph type="sldNum" sz="quarter" idx="5"/>
          </p:nvPr>
        </p:nvSpPr>
        <p:spPr/>
        <p:txBody>
          <a:bodyPr/>
          <a:lstStyle/>
          <a:p>
            <a:fld id="{2B558EBE-CE3B-466A-A441-B8519FF3F837}" type="slidenum">
              <a:rPr lang="en-US" smtClean="0"/>
              <a:t>5</a:t>
            </a:fld>
            <a:endParaRPr lang="en-US"/>
          </a:p>
        </p:txBody>
      </p:sp>
    </p:spTree>
    <p:extLst>
      <p:ext uri="{BB962C8B-B14F-4D97-AF65-F5344CB8AC3E}">
        <p14:creationId xmlns:p14="http://schemas.microsoft.com/office/powerpoint/2010/main" val="4668814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the image on the right we can see that seasonality has a high influence on the fire occurrences across all years in our date range. Interestingly, on the left image we see in years 2007 to 2010 that when severity of fires is down, the occurrences are actually up. This surprised the team and we wanted to do more analysis but didn’t have the time.</a:t>
            </a:r>
          </a:p>
        </p:txBody>
      </p:sp>
      <p:sp>
        <p:nvSpPr>
          <p:cNvPr id="4" name="Slide Number Placeholder 3"/>
          <p:cNvSpPr>
            <a:spLocks noGrp="1"/>
          </p:cNvSpPr>
          <p:nvPr>
            <p:ph type="sldNum" sz="quarter" idx="5"/>
          </p:nvPr>
        </p:nvSpPr>
        <p:spPr/>
        <p:txBody>
          <a:bodyPr/>
          <a:lstStyle/>
          <a:p>
            <a:fld id="{2B558EBE-CE3B-466A-A441-B8519FF3F837}" type="slidenum">
              <a:rPr lang="en-US" smtClean="0"/>
              <a:t>9</a:t>
            </a:fld>
            <a:endParaRPr lang="en-US"/>
          </a:p>
        </p:txBody>
      </p:sp>
    </p:spTree>
    <p:extLst>
      <p:ext uri="{BB962C8B-B14F-4D97-AF65-F5344CB8AC3E}">
        <p14:creationId xmlns:p14="http://schemas.microsoft.com/office/powerpoint/2010/main" val="40341690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these images we can see that while in northern California the number of occurrences are generally in forested areas away from population centers, in southern California the fires are concentrated more heavily where there is a large population. But more generally, there are less fire occurrences in non-forested areas.</a:t>
            </a:r>
          </a:p>
        </p:txBody>
      </p:sp>
      <p:sp>
        <p:nvSpPr>
          <p:cNvPr id="4" name="Slide Number Placeholder 3"/>
          <p:cNvSpPr>
            <a:spLocks noGrp="1"/>
          </p:cNvSpPr>
          <p:nvPr>
            <p:ph type="sldNum" sz="quarter" idx="5"/>
          </p:nvPr>
        </p:nvSpPr>
        <p:spPr/>
        <p:txBody>
          <a:bodyPr/>
          <a:lstStyle/>
          <a:p>
            <a:fld id="{2B558EBE-CE3B-466A-A441-B8519FF3F837}" type="slidenum">
              <a:rPr lang="en-US" smtClean="0"/>
              <a:t>10</a:t>
            </a:fld>
            <a:endParaRPr lang="en-US"/>
          </a:p>
        </p:txBody>
      </p:sp>
    </p:spTree>
    <p:extLst>
      <p:ext uri="{BB962C8B-B14F-4D97-AF65-F5344CB8AC3E}">
        <p14:creationId xmlns:p14="http://schemas.microsoft.com/office/powerpoint/2010/main" val="21680749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graphs helps us determine that while there may not be a strong correlation between all fires and temperature, very large fires are only common at temperatures higher than 73F.</a:t>
            </a:r>
          </a:p>
        </p:txBody>
      </p:sp>
      <p:sp>
        <p:nvSpPr>
          <p:cNvPr id="4" name="Slide Number Placeholder 3"/>
          <p:cNvSpPr>
            <a:spLocks noGrp="1"/>
          </p:cNvSpPr>
          <p:nvPr>
            <p:ph type="sldNum" sz="quarter" idx="5"/>
          </p:nvPr>
        </p:nvSpPr>
        <p:spPr/>
        <p:txBody>
          <a:bodyPr/>
          <a:lstStyle/>
          <a:p>
            <a:fld id="{2B558EBE-CE3B-466A-A441-B8519FF3F837}" type="slidenum">
              <a:rPr lang="en-US" smtClean="0"/>
              <a:t>12</a:t>
            </a:fld>
            <a:endParaRPr lang="en-US"/>
          </a:p>
        </p:txBody>
      </p:sp>
    </p:spTree>
    <p:extLst>
      <p:ext uri="{BB962C8B-B14F-4D97-AF65-F5344CB8AC3E}">
        <p14:creationId xmlns:p14="http://schemas.microsoft.com/office/powerpoint/2010/main" val="12451367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see from these two plots that lightning and “miscellaneous” are the leading causes of large fires in California. Our assumption is this is because lightning strikes are reported far later to authorities than any manmade cause of a fire, therefore giving the fire longer to burn and grow.</a:t>
            </a:r>
          </a:p>
        </p:txBody>
      </p:sp>
      <p:sp>
        <p:nvSpPr>
          <p:cNvPr id="4" name="Slide Number Placeholder 3"/>
          <p:cNvSpPr>
            <a:spLocks noGrp="1"/>
          </p:cNvSpPr>
          <p:nvPr>
            <p:ph type="sldNum" sz="quarter" idx="5"/>
          </p:nvPr>
        </p:nvSpPr>
        <p:spPr/>
        <p:txBody>
          <a:bodyPr/>
          <a:lstStyle/>
          <a:p>
            <a:fld id="{2B558EBE-CE3B-466A-A441-B8519FF3F837}" type="slidenum">
              <a:rPr lang="en-US" smtClean="0"/>
              <a:t>13</a:t>
            </a:fld>
            <a:endParaRPr lang="en-US"/>
          </a:p>
        </p:txBody>
      </p:sp>
    </p:spTree>
    <p:extLst>
      <p:ext uri="{BB962C8B-B14F-4D97-AF65-F5344CB8AC3E}">
        <p14:creationId xmlns:p14="http://schemas.microsoft.com/office/powerpoint/2010/main" val="6539933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627124-86A4-45D5-AA28-88752586C97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B4FD2EB-075C-40B0-A3EA-B9E8904EE6F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8C62F3E-F992-4627-9EA8-32F038DCB41D}"/>
              </a:ext>
            </a:extLst>
          </p:cNvPr>
          <p:cNvSpPr>
            <a:spLocks noGrp="1"/>
          </p:cNvSpPr>
          <p:nvPr>
            <p:ph type="dt" sz="half" idx="10"/>
          </p:nvPr>
        </p:nvSpPr>
        <p:spPr/>
        <p:txBody>
          <a:bodyPr/>
          <a:lstStyle/>
          <a:p>
            <a:fld id="{271A586C-6888-4855-A61C-DDFB6E88B37E}" type="datetimeFigureOut">
              <a:rPr lang="en-US" smtClean="0"/>
              <a:t>10/6/2020</a:t>
            </a:fld>
            <a:endParaRPr lang="en-US"/>
          </a:p>
        </p:txBody>
      </p:sp>
      <p:sp>
        <p:nvSpPr>
          <p:cNvPr id="5" name="Footer Placeholder 4">
            <a:extLst>
              <a:ext uri="{FF2B5EF4-FFF2-40B4-BE49-F238E27FC236}">
                <a16:creationId xmlns:a16="http://schemas.microsoft.com/office/drawing/2014/main" id="{54D6A3EC-3488-423F-9B6B-68CB64CA10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80BB03E-2CFA-45C8-A3E2-3D9099660331}"/>
              </a:ext>
            </a:extLst>
          </p:cNvPr>
          <p:cNvSpPr>
            <a:spLocks noGrp="1"/>
          </p:cNvSpPr>
          <p:nvPr>
            <p:ph type="sldNum" sz="quarter" idx="12"/>
          </p:nvPr>
        </p:nvSpPr>
        <p:spPr/>
        <p:txBody>
          <a:bodyPr/>
          <a:lstStyle/>
          <a:p>
            <a:fld id="{A79204E2-62CA-42F1-AADE-AD2711A4FCD8}" type="slidenum">
              <a:rPr lang="en-US" smtClean="0"/>
              <a:t>‹#›</a:t>
            </a:fld>
            <a:endParaRPr lang="en-US"/>
          </a:p>
        </p:txBody>
      </p:sp>
    </p:spTree>
    <p:extLst>
      <p:ext uri="{BB962C8B-B14F-4D97-AF65-F5344CB8AC3E}">
        <p14:creationId xmlns:p14="http://schemas.microsoft.com/office/powerpoint/2010/main" val="26135634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D7D0FB-7BDE-403F-AC33-819C1BCB26E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52D2327-1384-49D7-83AE-9ACD5581C9F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09A9583-8B56-403D-ACAF-24209FF6D6AE}"/>
              </a:ext>
            </a:extLst>
          </p:cNvPr>
          <p:cNvSpPr>
            <a:spLocks noGrp="1"/>
          </p:cNvSpPr>
          <p:nvPr>
            <p:ph type="dt" sz="half" idx="10"/>
          </p:nvPr>
        </p:nvSpPr>
        <p:spPr/>
        <p:txBody>
          <a:bodyPr/>
          <a:lstStyle/>
          <a:p>
            <a:fld id="{271A586C-6888-4855-A61C-DDFB6E88B37E}" type="datetimeFigureOut">
              <a:rPr lang="en-US" smtClean="0"/>
              <a:t>10/6/2020</a:t>
            </a:fld>
            <a:endParaRPr lang="en-US"/>
          </a:p>
        </p:txBody>
      </p:sp>
      <p:sp>
        <p:nvSpPr>
          <p:cNvPr id="5" name="Footer Placeholder 4">
            <a:extLst>
              <a:ext uri="{FF2B5EF4-FFF2-40B4-BE49-F238E27FC236}">
                <a16:creationId xmlns:a16="http://schemas.microsoft.com/office/drawing/2014/main" id="{418C9074-3196-41EB-849F-EDC5394D0DF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6C5AD8E-B59F-4027-9BBA-C5A1FD9483EA}"/>
              </a:ext>
            </a:extLst>
          </p:cNvPr>
          <p:cNvSpPr>
            <a:spLocks noGrp="1"/>
          </p:cNvSpPr>
          <p:nvPr>
            <p:ph type="sldNum" sz="quarter" idx="12"/>
          </p:nvPr>
        </p:nvSpPr>
        <p:spPr/>
        <p:txBody>
          <a:bodyPr/>
          <a:lstStyle/>
          <a:p>
            <a:fld id="{A79204E2-62CA-42F1-AADE-AD2711A4FCD8}" type="slidenum">
              <a:rPr lang="en-US" smtClean="0"/>
              <a:t>‹#›</a:t>
            </a:fld>
            <a:endParaRPr lang="en-US"/>
          </a:p>
        </p:txBody>
      </p:sp>
    </p:spTree>
    <p:extLst>
      <p:ext uri="{BB962C8B-B14F-4D97-AF65-F5344CB8AC3E}">
        <p14:creationId xmlns:p14="http://schemas.microsoft.com/office/powerpoint/2010/main" val="26047380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A57FBC8-BDFE-4752-8C81-9D79E9F71C5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40DE129-8C87-4C5C-9C6F-D7054546FA9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02D5C5A-D436-4C34-9B17-950DFFCB8B36}"/>
              </a:ext>
            </a:extLst>
          </p:cNvPr>
          <p:cNvSpPr>
            <a:spLocks noGrp="1"/>
          </p:cNvSpPr>
          <p:nvPr>
            <p:ph type="dt" sz="half" idx="10"/>
          </p:nvPr>
        </p:nvSpPr>
        <p:spPr/>
        <p:txBody>
          <a:bodyPr/>
          <a:lstStyle/>
          <a:p>
            <a:fld id="{271A586C-6888-4855-A61C-DDFB6E88B37E}" type="datetimeFigureOut">
              <a:rPr lang="en-US" smtClean="0"/>
              <a:t>10/6/2020</a:t>
            </a:fld>
            <a:endParaRPr lang="en-US"/>
          </a:p>
        </p:txBody>
      </p:sp>
      <p:sp>
        <p:nvSpPr>
          <p:cNvPr id="5" name="Footer Placeholder 4">
            <a:extLst>
              <a:ext uri="{FF2B5EF4-FFF2-40B4-BE49-F238E27FC236}">
                <a16:creationId xmlns:a16="http://schemas.microsoft.com/office/drawing/2014/main" id="{21E48D1E-FA3A-4AB3-9277-45D47FAB6FA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FC22BB5-5378-444D-B50E-CED975497D6E}"/>
              </a:ext>
            </a:extLst>
          </p:cNvPr>
          <p:cNvSpPr>
            <a:spLocks noGrp="1"/>
          </p:cNvSpPr>
          <p:nvPr>
            <p:ph type="sldNum" sz="quarter" idx="12"/>
          </p:nvPr>
        </p:nvSpPr>
        <p:spPr/>
        <p:txBody>
          <a:bodyPr/>
          <a:lstStyle/>
          <a:p>
            <a:fld id="{A79204E2-62CA-42F1-AADE-AD2711A4FCD8}" type="slidenum">
              <a:rPr lang="en-US" smtClean="0"/>
              <a:t>‹#›</a:t>
            </a:fld>
            <a:endParaRPr lang="en-US"/>
          </a:p>
        </p:txBody>
      </p:sp>
    </p:spTree>
    <p:extLst>
      <p:ext uri="{BB962C8B-B14F-4D97-AF65-F5344CB8AC3E}">
        <p14:creationId xmlns:p14="http://schemas.microsoft.com/office/powerpoint/2010/main" val="31600924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93A5B1-1FD2-40C9-A15E-CAE279DB948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E2C6639-4595-415B-AE29-4F285954ED7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EB49F3-5838-4F20-A345-E5AE91D0460D}"/>
              </a:ext>
            </a:extLst>
          </p:cNvPr>
          <p:cNvSpPr>
            <a:spLocks noGrp="1"/>
          </p:cNvSpPr>
          <p:nvPr>
            <p:ph type="dt" sz="half" idx="10"/>
          </p:nvPr>
        </p:nvSpPr>
        <p:spPr/>
        <p:txBody>
          <a:bodyPr/>
          <a:lstStyle/>
          <a:p>
            <a:fld id="{271A586C-6888-4855-A61C-DDFB6E88B37E}" type="datetimeFigureOut">
              <a:rPr lang="en-US" smtClean="0"/>
              <a:t>10/6/2020</a:t>
            </a:fld>
            <a:endParaRPr lang="en-US"/>
          </a:p>
        </p:txBody>
      </p:sp>
      <p:sp>
        <p:nvSpPr>
          <p:cNvPr id="5" name="Footer Placeholder 4">
            <a:extLst>
              <a:ext uri="{FF2B5EF4-FFF2-40B4-BE49-F238E27FC236}">
                <a16:creationId xmlns:a16="http://schemas.microsoft.com/office/drawing/2014/main" id="{A53F82A3-1D69-4151-ADD7-CD7A1DB1084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3CC0EEE-FB02-4224-BDD6-D1E6D851EA61}"/>
              </a:ext>
            </a:extLst>
          </p:cNvPr>
          <p:cNvSpPr>
            <a:spLocks noGrp="1"/>
          </p:cNvSpPr>
          <p:nvPr>
            <p:ph type="sldNum" sz="quarter" idx="12"/>
          </p:nvPr>
        </p:nvSpPr>
        <p:spPr/>
        <p:txBody>
          <a:bodyPr/>
          <a:lstStyle/>
          <a:p>
            <a:fld id="{A79204E2-62CA-42F1-AADE-AD2711A4FCD8}" type="slidenum">
              <a:rPr lang="en-US" smtClean="0"/>
              <a:t>‹#›</a:t>
            </a:fld>
            <a:endParaRPr lang="en-US"/>
          </a:p>
        </p:txBody>
      </p:sp>
    </p:spTree>
    <p:extLst>
      <p:ext uri="{BB962C8B-B14F-4D97-AF65-F5344CB8AC3E}">
        <p14:creationId xmlns:p14="http://schemas.microsoft.com/office/powerpoint/2010/main" val="16672776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BD2B3D-3F2E-48B7-9101-9B21C2708BB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84ED1C0-F212-4F6A-A1A3-D62AEFE9CC5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62BEC4B-99AD-414F-82B3-4358B30D4E83}"/>
              </a:ext>
            </a:extLst>
          </p:cNvPr>
          <p:cNvSpPr>
            <a:spLocks noGrp="1"/>
          </p:cNvSpPr>
          <p:nvPr>
            <p:ph type="dt" sz="half" idx="10"/>
          </p:nvPr>
        </p:nvSpPr>
        <p:spPr/>
        <p:txBody>
          <a:bodyPr/>
          <a:lstStyle/>
          <a:p>
            <a:fld id="{271A586C-6888-4855-A61C-DDFB6E88B37E}" type="datetimeFigureOut">
              <a:rPr lang="en-US" smtClean="0"/>
              <a:t>10/6/2020</a:t>
            </a:fld>
            <a:endParaRPr lang="en-US"/>
          </a:p>
        </p:txBody>
      </p:sp>
      <p:sp>
        <p:nvSpPr>
          <p:cNvPr id="5" name="Footer Placeholder 4">
            <a:extLst>
              <a:ext uri="{FF2B5EF4-FFF2-40B4-BE49-F238E27FC236}">
                <a16:creationId xmlns:a16="http://schemas.microsoft.com/office/drawing/2014/main" id="{BB2341EE-A064-4AB7-BF07-B7667B59754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2FD0C4-7918-4AA0-84C5-491D9F3D7D08}"/>
              </a:ext>
            </a:extLst>
          </p:cNvPr>
          <p:cNvSpPr>
            <a:spLocks noGrp="1"/>
          </p:cNvSpPr>
          <p:nvPr>
            <p:ph type="sldNum" sz="quarter" idx="12"/>
          </p:nvPr>
        </p:nvSpPr>
        <p:spPr/>
        <p:txBody>
          <a:bodyPr/>
          <a:lstStyle/>
          <a:p>
            <a:fld id="{A79204E2-62CA-42F1-AADE-AD2711A4FCD8}" type="slidenum">
              <a:rPr lang="en-US" smtClean="0"/>
              <a:t>‹#›</a:t>
            </a:fld>
            <a:endParaRPr lang="en-US"/>
          </a:p>
        </p:txBody>
      </p:sp>
    </p:spTree>
    <p:extLst>
      <p:ext uri="{BB962C8B-B14F-4D97-AF65-F5344CB8AC3E}">
        <p14:creationId xmlns:p14="http://schemas.microsoft.com/office/powerpoint/2010/main" val="26984422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1732F6-BC98-4C4D-B9B3-1BFA4A63672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C302CAA-FB0B-41F6-A030-DBC0186F3C7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A2D7417-A511-4A25-A665-02A09BF4921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370FA24-8EF4-4F70-90B3-0FACF4A77C68}"/>
              </a:ext>
            </a:extLst>
          </p:cNvPr>
          <p:cNvSpPr>
            <a:spLocks noGrp="1"/>
          </p:cNvSpPr>
          <p:nvPr>
            <p:ph type="dt" sz="half" idx="10"/>
          </p:nvPr>
        </p:nvSpPr>
        <p:spPr/>
        <p:txBody>
          <a:bodyPr/>
          <a:lstStyle/>
          <a:p>
            <a:fld id="{271A586C-6888-4855-A61C-DDFB6E88B37E}" type="datetimeFigureOut">
              <a:rPr lang="en-US" smtClean="0"/>
              <a:t>10/6/2020</a:t>
            </a:fld>
            <a:endParaRPr lang="en-US"/>
          </a:p>
        </p:txBody>
      </p:sp>
      <p:sp>
        <p:nvSpPr>
          <p:cNvPr id="6" name="Footer Placeholder 5">
            <a:extLst>
              <a:ext uri="{FF2B5EF4-FFF2-40B4-BE49-F238E27FC236}">
                <a16:creationId xmlns:a16="http://schemas.microsoft.com/office/drawing/2014/main" id="{F9956AD4-4797-44B6-9AF7-544FBF0CA7B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CE72C15-55D5-4E19-825E-9BCECD92513B}"/>
              </a:ext>
            </a:extLst>
          </p:cNvPr>
          <p:cNvSpPr>
            <a:spLocks noGrp="1"/>
          </p:cNvSpPr>
          <p:nvPr>
            <p:ph type="sldNum" sz="quarter" idx="12"/>
          </p:nvPr>
        </p:nvSpPr>
        <p:spPr/>
        <p:txBody>
          <a:bodyPr/>
          <a:lstStyle/>
          <a:p>
            <a:fld id="{A79204E2-62CA-42F1-AADE-AD2711A4FCD8}" type="slidenum">
              <a:rPr lang="en-US" smtClean="0"/>
              <a:t>‹#›</a:t>
            </a:fld>
            <a:endParaRPr lang="en-US"/>
          </a:p>
        </p:txBody>
      </p:sp>
    </p:spTree>
    <p:extLst>
      <p:ext uri="{BB962C8B-B14F-4D97-AF65-F5344CB8AC3E}">
        <p14:creationId xmlns:p14="http://schemas.microsoft.com/office/powerpoint/2010/main" val="23740875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51E71B-3ECA-4513-AAB4-D2852C7A4FF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C8C132B-BA19-4FE5-A4D2-44F1C7AC41E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FC350EA-E801-4C0D-8CF5-12B938AB872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CE25250-BAC6-4231-967A-073FA507CAB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EAA2077-A81C-40ED-8C15-1BBFF3DF3B0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CC81023-4E90-4BA1-A0D6-CDF5C66C202A}"/>
              </a:ext>
            </a:extLst>
          </p:cNvPr>
          <p:cNvSpPr>
            <a:spLocks noGrp="1"/>
          </p:cNvSpPr>
          <p:nvPr>
            <p:ph type="dt" sz="half" idx="10"/>
          </p:nvPr>
        </p:nvSpPr>
        <p:spPr/>
        <p:txBody>
          <a:bodyPr/>
          <a:lstStyle/>
          <a:p>
            <a:fld id="{271A586C-6888-4855-A61C-DDFB6E88B37E}" type="datetimeFigureOut">
              <a:rPr lang="en-US" smtClean="0"/>
              <a:t>10/6/2020</a:t>
            </a:fld>
            <a:endParaRPr lang="en-US"/>
          </a:p>
        </p:txBody>
      </p:sp>
      <p:sp>
        <p:nvSpPr>
          <p:cNvPr id="8" name="Footer Placeholder 7">
            <a:extLst>
              <a:ext uri="{FF2B5EF4-FFF2-40B4-BE49-F238E27FC236}">
                <a16:creationId xmlns:a16="http://schemas.microsoft.com/office/drawing/2014/main" id="{5AD9D597-A775-442A-AC69-4A08B3BD3D9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E5092F0-9F3D-4BA8-BF15-1144DDA98438}"/>
              </a:ext>
            </a:extLst>
          </p:cNvPr>
          <p:cNvSpPr>
            <a:spLocks noGrp="1"/>
          </p:cNvSpPr>
          <p:nvPr>
            <p:ph type="sldNum" sz="quarter" idx="12"/>
          </p:nvPr>
        </p:nvSpPr>
        <p:spPr/>
        <p:txBody>
          <a:bodyPr/>
          <a:lstStyle/>
          <a:p>
            <a:fld id="{A79204E2-62CA-42F1-AADE-AD2711A4FCD8}" type="slidenum">
              <a:rPr lang="en-US" smtClean="0"/>
              <a:t>‹#›</a:t>
            </a:fld>
            <a:endParaRPr lang="en-US"/>
          </a:p>
        </p:txBody>
      </p:sp>
    </p:spTree>
    <p:extLst>
      <p:ext uri="{BB962C8B-B14F-4D97-AF65-F5344CB8AC3E}">
        <p14:creationId xmlns:p14="http://schemas.microsoft.com/office/powerpoint/2010/main" val="20517455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06F469-9700-4EF6-9EC0-D3F1BD8B499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9134924-D6FA-4C5D-B687-CEDB3ACA0A24}"/>
              </a:ext>
            </a:extLst>
          </p:cNvPr>
          <p:cNvSpPr>
            <a:spLocks noGrp="1"/>
          </p:cNvSpPr>
          <p:nvPr>
            <p:ph type="dt" sz="half" idx="10"/>
          </p:nvPr>
        </p:nvSpPr>
        <p:spPr/>
        <p:txBody>
          <a:bodyPr/>
          <a:lstStyle/>
          <a:p>
            <a:fld id="{271A586C-6888-4855-A61C-DDFB6E88B37E}" type="datetimeFigureOut">
              <a:rPr lang="en-US" smtClean="0"/>
              <a:t>10/6/2020</a:t>
            </a:fld>
            <a:endParaRPr lang="en-US"/>
          </a:p>
        </p:txBody>
      </p:sp>
      <p:sp>
        <p:nvSpPr>
          <p:cNvPr id="4" name="Footer Placeholder 3">
            <a:extLst>
              <a:ext uri="{FF2B5EF4-FFF2-40B4-BE49-F238E27FC236}">
                <a16:creationId xmlns:a16="http://schemas.microsoft.com/office/drawing/2014/main" id="{1950D0F6-AFBF-4634-8CDF-935C76EE0E9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81F3712-3691-4D43-8A61-DAEBD264318F}"/>
              </a:ext>
            </a:extLst>
          </p:cNvPr>
          <p:cNvSpPr>
            <a:spLocks noGrp="1"/>
          </p:cNvSpPr>
          <p:nvPr>
            <p:ph type="sldNum" sz="quarter" idx="12"/>
          </p:nvPr>
        </p:nvSpPr>
        <p:spPr/>
        <p:txBody>
          <a:bodyPr/>
          <a:lstStyle/>
          <a:p>
            <a:fld id="{A79204E2-62CA-42F1-AADE-AD2711A4FCD8}" type="slidenum">
              <a:rPr lang="en-US" smtClean="0"/>
              <a:t>‹#›</a:t>
            </a:fld>
            <a:endParaRPr lang="en-US"/>
          </a:p>
        </p:txBody>
      </p:sp>
    </p:spTree>
    <p:extLst>
      <p:ext uri="{BB962C8B-B14F-4D97-AF65-F5344CB8AC3E}">
        <p14:creationId xmlns:p14="http://schemas.microsoft.com/office/powerpoint/2010/main" val="36958066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D8E65A3-C4A2-4A54-9C6D-C3F8AC745228}"/>
              </a:ext>
            </a:extLst>
          </p:cNvPr>
          <p:cNvSpPr>
            <a:spLocks noGrp="1"/>
          </p:cNvSpPr>
          <p:nvPr>
            <p:ph type="dt" sz="half" idx="10"/>
          </p:nvPr>
        </p:nvSpPr>
        <p:spPr/>
        <p:txBody>
          <a:bodyPr/>
          <a:lstStyle/>
          <a:p>
            <a:fld id="{271A586C-6888-4855-A61C-DDFB6E88B37E}" type="datetimeFigureOut">
              <a:rPr lang="en-US" smtClean="0"/>
              <a:t>10/6/2020</a:t>
            </a:fld>
            <a:endParaRPr lang="en-US"/>
          </a:p>
        </p:txBody>
      </p:sp>
      <p:sp>
        <p:nvSpPr>
          <p:cNvPr id="3" name="Footer Placeholder 2">
            <a:extLst>
              <a:ext uri="{FF2B5EF4-FFF2-40B4-BE49-F238E27FC236}">
                <a16:creationId xmlns:a16="http://schemas.microsoft.com/office/drawing/2014/main" id="{666B978A-0B19-4224-B60A-BD7C69ADF09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66B93C2-4C87-4159-9C72-73105060060E}"/>
              </a:ext>
            </a:extLst>
          </p:cNvPr>
          <p:cNvSpPr>
            <a:spLocks noGrp="1"/>
          </p:cNvSpPr>
          <p:nvPr>
            <p:ph type="sldNum" sz="quarter" idx="12"/>
          </p:nvPr>
        </p:nvSpPr>
        <p:spPr/>
        <p:txBody>
          <a:bodyPr/>
          <a:lstStyle/>
          <a:p>
            <a:fld id="{A79204E2-62CA-42F1-AADE-AD2711A4FCD8}" type="slidenum">
              <a:rPr lang="en-US" smtClean="0"/>
              <a:t>‹#›</a:t>
            </a:fld>
            <a:endParaRPr lang="en-US"/>
          </a:p>
        </p:txBody>
      </p:sp>
    </p:spTree>
    <p:extLst>
      <p:ext uri="{BB962C8B-B14F-4D97-AF65-F5344CB8AC3E}">
        <p14:creationId xmlns:p14="http://schemas.microsoft.com/office/powerpoint/2010/main" val="35282512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40F7E7-B195-4D33-AACF-6DD95707D06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64DC1CC-D8B4-4EC4-BFCB-7F0D483C9A2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1B34AD6-48CE-4A7C-B9AD-2C20D5D5154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06BDEE6-4179-4E86-8634-D0D4D89A77DF}"/>
              </a:ext>
            </a:extLst>
          </p:cNvPr>
          <p:cNvSpPr>
            <a:spLocks noGrp="1"/>
          </p:cNvSpPr>
          <p:nvPr>
            <p:ph type="dt" sz="half" idx="10"/>
          </p:nvPr>
        </p:nvSpPr>
        <p:spPr/>
        <p:txBody>
          <a:bodyPr/>
          <a:lstStyle/>
          <a:p>
            <a:fld id="{271A586C-6888-4855-A61C-DDFB6E88B37E}" type="datetimeFigureOut">
              <a:rPr lang="en-US" smtClean="0"/>
              <a:t>10/6/2020</a:t>
            </a:fld>
            <a:endParaRPr lang="en-US"/>
          </a:p>
        </p:txBody>
      </p:sp>
      <p:sp>
        <p:nvSpPr>
          <p:cNvPr id="6" name="Footer Placeholder 5">
            <a:extLst>
              <a:ext uri="{FF2B5EF4-FFF2-40B4-BE49-F238E27FC236}">
                <a16:creationId xmlns:a16="http://schemas.microsoft.com/office/drawing/2014/main" id="{3AF2BCAA-6735-4EAB-B7AD-14CBDAD16C8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4D38A98-CBF4-4421-90C6-1A19C6EFCAEA}"/>
              </a:ext>
            </a:extLst>
          </p:cNvPr>
          <p:cNvSpPr>
            <a:spLocks noGrp="1"/>
          </p:cNvSpPr>
          <p:nvPr>
            <p:ph type="sldNum" sz="quarter" idx="12"/>
          </p:nvPr>
        </p:nvSpPr>
        <p:spPr/>
        <p:txBody>
          <a:bodyPr/>
          <a:lstStyle/>
          <a:p>
            <a:fld id="{A79204E2-62CA-42F1-AADE-AD2711A4FCD8}" type="slidenum">
              <a:rPr lang="en-US" smtClean="0"/>
              <a:t>‹#›</a:t>
            </a:fld>
            <a:endParaRPr lang="en-US"/>
          </a:p>
        </p:txBody>
      </p:sp>
    </p:spTree>
    <p:extLst>
      <p:ext uri="{BB962C8B-B14F-4D97-AF65-F5344CB8AC3E}">
        <p14:creationId xmlns:p14="http://schemas.microsoft.com/office/powerpoint/2010/main" val="16871266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27968B-5A40-4C39-9181-9E055D9D062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3BF4F65-4A43-435D-8D60-8750B2AD87F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245BF7F-BE34-4BCC-8243-4F6B987CAE5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34D4FA0-9E89-46EE-AC4C-2C950722B4B9}"/>
              </a:ext>
            </a:extLst>
          </p:cNvPr>
          <p:cNvSpPr>
            <a:spLocks noGrp="1"/>
          </p:cNvSpPr>
          <p:nvPr>
            <p:ph type="dt" sz="half" idx="10"/>
          </p:nvPr>
        </p:nvSpPr>
        <p:spPr/>
        <p:txBody>
          <a:bodyPr/>
          <a:lstStyle/>
          <a:p>
            <a:fld id="{271A586C-6888-4855-A61C-DDFB6E88B37E}" type="datetimeFigureOut">
              <a:rPr lang="en-US" smtClean="0"/>
              <a:t>10/6/2020</a:t>
            </a:fld>
            <a:endParaRPr lang="en-US"/>
          </a:p>
        </p:txBody>
      </p:sp>
      <p:sp>
        <p:nvSpPr>
          <p:cNvPr id="6" name="Footer Placeholder 5">
            <a:extLst>
              <a:ext uri="{FF2B5EF4-FFF2-40B4-BE49-F238E27FC236}">
                <a16:creationId xmlns:a16="http://schemas.microsoft.com/office/drawing/2014/main" id="{D4737BCE-66AD-4275-B62E-C18E022F13B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9D2E261-B483-41EB-BAFF-831D8726B805}"/>
              </a:ext>
            </a:extLst>
          </p:cNvPr>
          <p:cNvSpPr>
            <a:spLocks noGrp="1"/>
          </p:cNvSpPr>
          <p:nvPr>
            <p:ph type="sldNum" sz="quarter" idx="12"/>
          </p:nvPr>
        </p:nvSpPr>
        <p:spPr/>
        <p:txBody>
          <a:bodyPr/>
          <a:lstStyle/>
          <a:p>
            <a:fld id="{A79204E2-62CA-42F1-AADE-AD2711A4FCD8}" type="slidenum">
              <a:rPr lang="en-US" smtClean="0"/>
              <a:t>‹#›</a:t>
            </a:fld>
            <a:endParaRPr lang="en-US"/>
          </a:p>
        </p:txBody>
      </p:sp>
    </p:spTree>
    <p:extLst>
      <p:ext uri="{BB962C8B-B14F-4D97-AF65-F5344CB8AC3E}">
        <p14:creationId xmlns:p14="http://schemas.microsoft.com/office/powerpoint/2010/main" val="16162953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25000"/>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31764B5-FAF0-421E-A436-3A29139697C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0B74CD8-E5A6-4BEB-97C3-512034BB1B4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0C743A2-6C84-451A-BA52-E8F3015F06F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71A586C-6888-4855-A61C-DDFB6E88B37E}" type="datetimeFigureOut">
              <a:rPr lang="en-US" smtClean="0"/>
              <a:t>10/6/2020</a:t>
            </a:fld>
            <a:endParaRPr lang="en-US"/>
          </a:p>
        </p:txBody>
      </p:sp>
      <p:sp>
        <p:nvSpPr>
          <p:cNvPr id="5" name="Footer Placeholder 4">
            <a:extLst>
              <a:ext uri="{FF2B5EF4-FFF2-40B4-BE49-F238E27FC236}">
                <a16:creationId xmlns:a16="http://schemas.microsoft.com/office/drawing/2014/main" id="{FD841102-0828-4212-867B-976B431498A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780C221-9109-4C7A-896E-AC5E75B7C55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79204E2-62CA-42F1-AADE-AD2711A4FCD8}" type="slidenum">
              <a:rPr lang="en-US" smtClean="0"/>
              <a:t>‹#›</a:t>
            </a:fld>
            <a:endParaRPr lang="en-US"/>
          </a:p>
        </p:txBody>
      </p:sp>
    </p:spTree>
    <p:extLst>
      <p:ext uri="{BB962C8B-B14F-4D97-AF65-F5344CB8AC3E}">
        <p14:creationId xmlns:p14="http://schemas.microsoft.com/office/powerpoint/2010/main" val="418079050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svg"/></Relationships>
</file>

<file path=ppt/slides/_rels/slide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43157C-2012-4389-B565-60006921F1A6}"/>
              </a:ext>
            </a:extLst>
          </p:cNvPr>
          <p:cNvSpPr>
            <a:spLocks noGrp="1"/>
          </p:cNvSpPr>
          <p:nvPr>
            <p:ph type="ctrTitle"/>
          </p:nvPr>
        </p:nvSpPr>
        <p:spPr>
          <a:xfrm>
            <a:off x="1524000" y="646993"/>
            <a:ext cx="9144000" cy="1181807"/>
          </a:xfrm>
        </p:spPr>
        <p:txBody>
          <a:bodyPr>
            <a:normAutofit/>
          </a:bodyPr>
          <a:lstStyle/>
          <a:p>
            <a:r>
              <a:rPr lang="en-US" sz="5400" b="1" dirty="0"/>
              <a:t>Analyzing Forest Fires</a:t>
            </a:r>
          </a:p>
        </p:txBody>
      </p:sp>
      <p:sp>
        <p:nvSpPr>
          <p:cNvPr id="3" name="Subtitle 2">
            <a:extLst>
              <a:ext uri="{FF2B5EF4-FFF2-40B4-BE49-F238E27FC236}">
                <a16:creationId xmlns:a16="http://schemas.microsoft.com/office/drawing/2014/main" id="{A58EE8FC-1DA4-4E05-9650-20503AF4DBDE}"/>
              </a:ext>
            </a:extLst>
          </p:cNvPr>
          <p:cNvSpPr>
            <a:spLocks noGrp="1"/>
          </p:cNvSpPr>
          <p:nvPr>
            <p:ph type="subTitle" idx="1"/>
          </p:nvPr>
        </p:nvSpPr>
        <p:spPr>
          <a:xfrm>
            <a:off x="1524000" y="3920537"/>
            <a:ext cx="9144000" cy="2706294"/>
          </a:xfrm>
        </p:spPr>
        <p:txBody>
          <a:bodyPr>
            <a:normAutofit/>
          </a:bodyPr>
          <a:lstStyle/>
          <a:p>
            <a:r>
              <a:rPr lang="en-US" sz="3200" dirty="0"/>
              <a:t>The Warriors</a:t>
            </a:r>
          </a:p>
          <a:p>
            <a:r>
              <a:rPr lang="en-US" sz="2000" dirty="0"/>
              <a:t>Members:</a:t>
            </a:r>
          </a:p>
          <a:p>
            <a:r>
              <a:rPr lang="en-US" sz="2000" dirty="0"/>
              <a:t>Rafael Brennand</a:t>
            </a:r>
          </a:p>
          <a:p>
            <a:r>
              <a:rPr lang="en-US" sz="2000" dirty="0"/>
              <a:t>Travis </a:t>
            </a:r>
            <a:r>
              <a:rPr lang="en-US" sz="2000" dirty="0" err="1"/>
              <a:t>Molnoskey</a:t>
            </a:r>
            <a:endParaRPr lang="en-US" sz="2000" dirty="0"/>
          </a:p>
          <a:p>
            <a:r>
              <a:rPr lang="en-US" sz="2000" dirty="0"/>
              <a:t>Brenda Mitchell</a:t>
            </a:r>
          </a:p>
          <a:p>
            <a:r>
              <a:rPr lang="en-US" sz="2000" dirty="0"/>
              <a:t>Trevor Haney</a:t>
            </a:r>
          </a:p>
        </p:txBody>
      </p:sp>
    </p:spTree>
    <p:extLst>
      <p:ext uri="{BB962C8B-B14F-4D97-AF65-F5344CB8AC3E}">
        <p14:creationId xmlns:p14="http://schemas.microsoft.com/office/powerpoint/2010/main" val="26548605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6C93E3-B86A-41F3-9AA8-41E884D51286}"/>
              </a:ext>
            </a:extLst>
          </p:cNvPr>
          <p:cNvSpPr>
            <a:spLocks noGrp="1"/>
          </p:cNvSpPr>
          <p:nvPr>
            <p:ph type="title"/>
          </p:nvPr>
        </p:nvSpPr>
        <p:spPr/>
        <p:txBody>
          <a:bodyPr>
            <a:normAutofit/>
          </a:bodyPr>
          <a:lstStyle/>
          <a:p>
            <a:r>
              <a:rPr lang="en-US" dirty="0"/>
              <a:t>Data Visualization:</a:t>
            </a:r>
            <a:br>
              <a:rPr lang="en-US" dirty="0"/>
            </a:br>
            <a:r>
              <a:rPr lang="en-US" dirty="0"/>
              <a:t>Occurrences by counties</a:t>
            </a:r>
          </a:p>
        </p:txBody>
      </p:sp>
      <p:pic>
        <p:nvPicPr>
          <p:cNvPr id="6" name="Content Placeholder 5" descr="Chart, histogram&#10;&#10;Description automatically generated">
            <a:extLst>
              <a:ext uri="{FF2B5EF4-FFF2-40B4-BE49-F238E27FC236}">
                <a16:creationId xmlns:a16="http://schemas.microsoft.com/office/drawing/2014/main" id="{FA641A68-61FA-4D2A-BDEA-EFB5C5BBC0CB}"/>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38200" y="1690687"/>
            <a:ext cx="5257800" cy="4592255"/>
          </a:xfrm>
          <a:solidFill>
            <a:schemeClr val="bg1"/>
          </a:solidFill>
          <a:ln w="38100">
            <a:solidFill>
              <a:schemeClr val="tx1"/>
            </a:solidFill>
          </a:ln>
        </p:spPr>
      </p:pic>
      <p:pic>
        <p:nvPicPr>
          <p:cNvPr id="3" name="Picture 2">
            <a:extLst>
              <a:ext uri="{FF2B5EF4-FFF2-40B4-BE49-F238E27FC236}">
                <a16:creationId xmlns:a16="http://schemas.microsoft.com/office/drawing/2014/main" id="{F43D692D-CD2C-4A1C-BFA8-95C5DDF198A2}"/>
              </a:ext>
            </a:extLst>
          </p:cNvPr>
          <p:cNvPicPr>
            <a:picLocks noChangeAspect="1"/>
          </p:cNvPicPr>
          <p:nvPr/>
        </p:nvPicPr>
        <p:blipFill rotWithShape="1">
          <a:blip r:embed="rId4"/>
          <a:srcRect l="33210" r="29928" b="1183"/>
          <a:stretch/>
        </p:blipFill>
        <p:spPr>
          <a:xfrm>
            <a:off x="6843567" y="1579981"/>
            <a:ext cx="4510233" cy="4912894"/>
          </a:xfrm>
          <a:prstGeom prst="rect">
            <a:avLst/>
          </a:prstGeom>
          <a:ln w="38100">
            <a:solidFill>
              <a:schemeClr val="tx1"/>
            </a:solidFill>
          </a:ln>
        </p:spPr>
      </p:pic>
    </p:spTree>
    <p:extLst>
      <p:ext uri="{BB962C8B-B14F-4D97-AF65-F5344CB8AC3E}">
        <p14:creationId xmlns:p14="http://schemas.microsoft.com/office/powerpoint/2010/main" val="36694805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6C93E3-B86A-41F3-9AA8-41E884D51286}"/>
              </a:ext>
            </a:extLst>
          </p:cNvPr>
          <p:cNvSpPr>
            <a:spLocks noGrp="1"/>
          </p:cNvSpPr>
          <p:nvPr>
            <p:ph type="title"/>
          </p:nvPr>
        </p:nvSpPr>
        <p:spPr/>
        <p:txBody>
          <a:bodyPr>
            <a:normAutofit/>
          </a:bodyPr>
          <a:lstStyle/>
          <a:p>
            <a:r>
              <a:rPr lang="en-US" dirty="0"/>
              <a:t>Data Visualization:</a:t>
            </a:r>
            <a:br>
              <a:rPr lang="en-US" dirty="0"/>
            </a:br>
            <a:r>
              <a:rPr lang="en-US" dirty="0"/>
              <a:t>Severity by counties</a:t>
            </a:r>
          </a:p>
        </p:txBody>
      </p:sp>
      <p:pic>
        <p:nvPicPr>
          <p:cNvPr id="3" name="Picture 2">
            <a:extLst>
              <a:ext uri="{FF2B5EF4-FFF2-40B4-BE49-F238E27FC236}">
                <a16:creationId xmlns:a16="http://schemas.microsoft.com/office/drawing/2014/main" id="{91097187-F06E-47FE-BA3E-E9683303DB29}"/>
              </a:ext>
            </a:extLst>
          </p:cNvPr>
          <p:cNvPicPr>
            <a:picLocks noChangeAspect="1"/>
          </p:cNvPicPr>
          <p:nvPr/>
        </p:nvPicPr>
        <p:blipFill>
          <a:blip r:embed="rId2"/>
          <a:stretch>
            <a:fillRect/>
          </a:stretch>
        </p:blipFill>
        <p:spPr>
          <a:xfrm>
            <a:off x="3349809" y="1917391"/>
            <a:ext cx="5492382" cy="4357997"/>
          </a:xfrm>
          <a:prstGeom prst="rect">
            <a:avLst/>
          </a:prstGeom>
          <a:ln w="38100">
            <a:solidFill>
              <a:schemeClr val="tx1"/>
            </a:solidFill>
          </a:ln>
        </p:spPr>
      </p:pic>
    </p:spTree>
    <p:extLst>
      <p:ext uri="{BB962C8B-B14F-4D97-AF65-F5344CB8AC3E}">
        <p14:creationId xmlns:p14="http://schemas.microsoft.com/office/powerpoint/2010/main" val="15004927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6C93E3-B86A-41F3-9AA8-41E884D51286}"/>
              </a:ext>
            </a:extLst>
          </p:cNvPr>
          <p:cNvSpPr>
            <a:spLocks noGrp="1"/>
          </p:cNvSpPr>
          <p:nvPr>
            <p:ph type="title"/>
          </p:nvPr>
        </p:nvSpPr>
        <p:spPr/>
        <p:txBody>
          <a:bodyPr>
            <a:normAutofit/>
          </a:bodyPr>
          <a:lstStyle/>
          <a:p>
            <a:r>
              <a:rPr lang="en-US" dirty="0"/>
              <a:t>Data Visualization:</a:t>
            </a:r>
            <a:br>
              <a:rPr lang="en-US" dirty="0"/>
            </a:br>
            <a:r>
              <a:rPr lang="en-US" dirty="0"/>
              <a:t>Severity by Temperature</a:t>
            </a:r>
          </a:p>
        </p:txBody>
      </p:sp>
      <p:pic>
        <p:nvPicPr>
          <p:cNvPr id="4" name="Picture 3">
            <a:extLst>
              <a:ext uri="{FF2B5EF4-FFF2-40B4-BE49-F238E27FC236}">
                <a16:creationId xmlns:a16="http://schemas.microsoft.com/office/drawing/2014/main" id="{7EB294D7-DC77-475A-A0A6-2B6E068C08CE}"/>
              </a:ext>
            </a:extLst>
          </p:cNvPr>
          <p:cNvPicPr>
            <a:picLocks noChangeAspect="1"/>
          </p:cNvPicPr>
          <p:nvPr/>
        </p:nvPicPr>
        <p:blipFill>
          <a:blip r:embed="rId3"/>
          <a:stretch>
            <a:fillRect/>
          </a:stretch>
        </p:blipFill>
        <p:spPr>
          <a:xfrm>
            <a:off x="3057102" y="1898122"/>
            <a:ext cx="6077795" cy="3825346"/>
          </a:xfrm>
          <a:prstGeom prst="rect">
            <a:avLst/>
          </a:prstGeom>
          <a:ln w="38100">
            <a:solidFill>
              <a:schemeClr val="tx1"/>
            </a:solidFill>
          </a:ln>
        </p:spPr>
      </p:pic>
    </p:spTree>
    <p:extLst>
      <p:ext uri="{BB962C8B-B14F-4D97-AF65-F5344CB8AC3E}">
        <p14:creationId xmlns:p14="http://schemas.microsoft.com/office/powerpoint/2010/main" val="34812195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6C93E3-B86A-41F3-9AA8-41E884D51286}"/>
              </a:ext>
            </a:extLst>
          </p:cNvPr>
          <p:cNvSpPr>
            <a:spLocks noGrp="1"/>
          </p:cNvSpPr>
          <p:nvPr>
            <p:ph type="title"/>
          </p:nvPr>
        </p:nvSpPr>
        <p:spPr/>
        <p:txBody>
          <a:bodyPr>
            <a:normAutofit/>
          </a:bodyPr>
          <a:lstStyle/>
          <a:p>
            <a:r>
              <a:rPr lang="en-US" dirty="0"/>
              <a:t>Data Visualization:</a:t>
            </a:r>
            <a:br>
              <a:rPr lang="en-US" dirty="0"/>
            </a:br>
            <a:r>
              <a:rPr lang="en-US" dirty="0"/>
              <a:t>Severity by Cause</a:t>
            </a:r>
          </a:p>
        </p:txBody>
      </p:sp>
      <p:pic>
        <p:nvPicPr>
          <p:cNvPr id="1034" name="Picture 10">
            <a:extLst>
              <a:ext uri="{FF2B5EF4-FFF2-40B4-BE49-F238E27FC236}">
                <a16:creationId xmlns:a16="http://schemas.microsoft.com/office/drawing/2014/main" id="{BC3BA579-2F61-434D-B0F7-E18B8C482D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6608" y="1879072"/>
            <a:ext cx="4335992" cy="4055164"/>
          </a:xfrm>
          <a:prstGeom prst="rect">
            <a:avLst/>
          </a:prstGeom>
          <a:solidFill>
            <a:schemeClr val="bg1"/>
          </a:solidFill>
          <a:ln w="38100">
            <a:solidFill>
              <a:schemeClr val="tx1"/>
            </a:solidFill>
          </a:ln>
        </p:spPr>
      </p:pic>
      <p:pic>
        <p:nvPicPr>
          <p:cNvPr id="1038" name="Picture 14">
            <a:extLst>
              <a:ext uri="{FF2B5EF4-FFF2-40B4-BE49-F238E27FC236}">
                <a16:creationId xmlns:a16="http://schemas.microsoft.com/office/drawing/2014/main" id="{F5A58D5E-DEEE-46F6-92C5-A9DACD3863F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89133" y="1879072"/>
            <a:ext cx="4515723" cy="4055164"/>
          </a:xfrm>
          <a:prstGeom prst="rect">
            <a:avLst/>
          </a:prstGeom>
          <a:solidFill>
            <a:schemeClr val="bg1"/>
          </a:solidFill>
          <a:ln w="38100">
            <a:solidFill>
              <a:schemeClr val="tx1"/>
            </a:solidFill>
          </a:ln>
        </p:spPr>
      </p:pic>
    </p:spTree>
    <p:extLst>
      <p:ext uri="{BB962C8B-B14F-4D97-AF65-F5344CB8AC3E}">
        <p14:creationId xmlns:p14="http://schemas.microsoft.com/office/powerpoint/2010/main" val="10502063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F7F629-AD0D-40A8-AFF1-985CFDE8DD0B}"/>
              </a:ext>
            </a:extLst>
          </p:cNvPr>
          <p:cNvSpPr>
            <a:spLocks noGrp="1"/>
          </p:cNvSpPr>
          <p:nvPr>
            <p:ph type="title"/>
          </p:nvPr>
        </p:nvSpPr>
        <p:spPr>
          <a:xfrm>
            <a:off x="838200" y="0"/>
            <a:ext cx="10515600" cy="1325563"/>
          </a:xfrm>
        </p:spPr>
        <p:txBody>
          <a:bodyPr/>
          <a:lstStyle/>
          <a:p>
            <a:r>
              <a:rPr lang="en-US" dirty="0"/>
              <a:t>Results: The Factors of Fire Severity</a:t>
            </a:r>
          </a:p>
        </p:txBody>
      </p:sp>
      <p:sp>
        <p:nvSpPr>
          <p:cNvPr id="3" name="Content Placeholder 2">
            <a:extLst>
              <a:ext uri="{FF2B5EF4-FFF2-40B4-BE49-F238E27FC236}">
                <a16:creationId xmlns:a16="http://schemas.microsoft.com/office/drawing/2014/main" id="{0E126F66-29E8-49EE-95D4-8E5AE36C136E}"/>
              </a:ext>
            </a:extLst>
          </p:cNvPr>
          <p:cNvSpPr>
            <a:spLocks noGrp="1"/>
          </p:cNvSpPr>
          <p:nvPr>
            <p:ph idx="1"/>
          </p:nvPr>
        </p:nvSpPr>
        <p:spPr>
          <a:xfrm>
            <a:off x="838200" y="1105958"/>
            <a:ext cx="10515600" cy="5752042"/>
          </a:xfrm>
        </p:spPr>
        <p:txBody>
          <a:bodyPr>
            <a:normAutofit/>
          </a:bodyPr>
          <a:lstStyle/>
          <a:p>
            <a:pPr marL="0" indent="0">
              <a:buNone/>
            </a:pPr>
            <a:r>
              <a:rPr lang="en-US" dirty="0"/>
              <a:t>We found through our analysis that the most severe fires are characterized by being ignited by lightning, as well as a temperature average above 75 around the time they started and occurring most frequently in the northern California counties of Trinity and Siskiyou. Both of these counties are characterized by large land areas and low populations in heavily forested lands.</a:t>
            </a:r>
          </a:p>
          <a:p>
            <a:pPr marL="0" indent="0">
              <a:buNone/>
            </a:pPr>
            <a:r>
              <a:rPr lang="en-US" dirty="0"/>
              <a:t>Latitude seemed to have little effect on the occurrence or severity of fires, being seemingly evenly spread between the northern and southern latitudes.</a:t>
            </a:r>
          </a:p>
        </p:txBody>
      </p:sp>
    </p:spTree>
    <p:extLst>
      <p:ext uri="{BB962C8B-B14F-4D97-AF65-F5344CB8AC3E}">
        <p14:creationId xmlns:p14="http://schemas.microsoft.com/office/powerpoint/2010/main" val="40881095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F7F629-AD0D-40A8-AFF1-985CFDE8DD0B}"/>
              </a:ext>
            </a:extLst>
          </p:cNvPr>
          <p:cNvSpPr>
            <a:spLocks noGrp="1"/>
          </p:cNvSpPr>
          <p:nvPr>
            <p:ph type="title"/>
          </p:nvPr>
        </p:nvSpPr>
        <p:spPr>
          <a:xfrm>
            <a:off x="838200" y="0"/>
            <a:ext cx="10515600" cy="1325563"/>
          </a:xfrm>
        </p:spPr>
        <p:txBody>
          <a:bodyPr/>
          <a:lstStyle/>
          <a:p>
            <a:r>
              <a:rPr lang="en-US" dirty="0"/>
              <a:t>Difficulties: Analysis Paralysis</a:t>
            </a:r>
          </a:p>
        </p:txBody>
      </p:sp>
      <p:sp>
        <p:nvSpPr>
          <p:cNvPr id="3" name="Content Placeholder 2">
            <a:extLst>
              <a:ext uri="{FF2B5EF4-FFF2-40B4-BE49-F238E27FC236}">
                <a16:creationId xmlns:a16="http://schemas.microsoft.com/office/drawing/2014/main" id="{0E126F66-29E8-49EE-95D4-8E5AE36C136E}"/>
              </a:ext>
            </a:extLst>
          </p:cNvPr>
          <p:cNvSpPr>
            <a:spLocks noGrp="1"/>
          </p:cNvSpPr>
          <p:nvPr>
            <p:ph idx="1"/>
          </p:nvPr>
        </p:nvSpPr>
        <p:spPr>
          <a:xfrm>
            <a:off x="838200" y="1105958"/>
            <a:ext cx="10515600" cy="5752042"/>
          </a:xfrm>
        </p:spPr>
        <p:txBody>
          <a:bodyPr>
            <a:normAutofit lnSpcReduction="10000"/>
          </a:bodyPr>
          <a:lstStyle/>
          <a:p>
            <a:pPr marL="0" indent="0">
              <a:buNone/>
            </a:pPr>
            <a:r>
              <a:rPr lang="en-US" dirty="0"/>
              <a:t>Our largest challenge with this project was choosing where to start. </a:t>
            </a:r>
          </a:p>
          <a:p>
            <a:pPr marL="0" indent="0">
              <a:buNone/>
            </a:pPr>
            <a:r>
              <a:rPr lang="en-US" dirty="0"/>
              <a:t>The datasets we found were very robust and much of the data had to be scrubbed of information that was useless to us. The NOAA API documentation also proved cumbersome to navigate, and slow to run when fetching historical weather data, with some for loops taking around 30 minutes per run.</a:t>
            </a:r>
          </a:p>
          <a:p>
            <a:pPr marL="0" indent="0">
              <a:buNone/>
            </a:pPr>
            <a:r>
              <a:rPr lang="en-US" dirty="0"/>
              <a:t>Picking and choosing which graphs and results to focus on and include in such a limited discussion time was also needed to avoid an overflow of information. We had to scale back our original scope significantly and could foreseeably work on this project for weeks to come to extract everything we had originally planned.</a:t>
            </a:r>
          </a:p>
          <a:p>
            <a:pPr marL="0" indent="0">
              <a:buNone/>
            </a:pPr>
            <a:r>
              <a:rPr lang="en-US" dirty="0"/>
              <a:t>Correlations between resource focus, precipitation, wind direction, location and fire extinguish time were all things we would like to explore more, given more time.</a:t>
            </a:r>
          </a:p>
        </p:txBody>
      </p:sp>
    </p:spTree>
    <p:extLst>
      <p:ext uri="{BB962C8B-B14F-4D97-AF65-F5344CB8AC3E}">
        <p14:creationId xmlns:p14="http://schemas.microsoft.com/office/powerpoint/2010/main" val="23936490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54FE94-4E8E-441A-B8AF-032225D73835}"/>
              </a:ext>
            </a:extLst>
          </p:cNvPr>
          <p:cNvSpPr>
            <a:spLocks noGrp="1"/>
          </p:cNvSpPr>
          <p:nvPr>
            <p:ph type="title"/>
          </p:nvPr>
        </p:nvSpPr>
        <p:spPr/>
        <p:txBody>
          <a:bodyPr/>
          <a:lstStyle/>
          <a:p>
            <a:pPr algn="ctr"/>
            <a:r>
              <a:rPr lang="en-US" dirty="0"/>
              <a:t>Questions??</a:t>
            </a:r>
          </a:p>
        </p:txBody>
      </p:sp>
      <p:sp>
        <p:nvSpPr>
          <p:cNvPr id="3" name="Content Placeholder 2">
            <a:extLst>
              <a:ext uri="{FF2B5EF4-FFF2-40B4-BE49-F238E27FC236}">
                <a16:creationId xmlns:a16="http://schemas.microsoft.com/office/drawing/2014/main" id="{14766288-3471-4639-B1E1-4478EA29DF19}"/>
              </a:ext>
            </a:extLst>
          </p:cNvPr>
          <p:cNvSpPr>
            <a:spLocks noGrp="1"/>
          </p:cNvSpPr>
          <p:nvPr>
            <p:ph idx="1"/>
          </p:nvPr>
        </p:nvSpPr>
        <p:spPr/>
        <p:txBody>
          <a:bodyPr/>
          <a:lstStyle/>
          <a:p>
            <a:pPr marL="0" indent="0">
              <a:buNone/>
            </a:pPr>
            <a:endParaRPr lang="en-US" dirty="0"/>
          </a:p>
        </p:txBody>
      </p:sp>
    </p:spTree>
    <p:extLst>
      <p:ext uri="{BB962C8B-B14F-4D97-AF65-F5344CB8AC3E}">
        <p14:creationId xmlns:p14="http://schemas.microsoft.com/office/powerpoint/2010/main" val="9019936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F7F629-AD0D-40A8-AFF1-985CFDE8DD0B}"/>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0E126F66-29E8-49EE-95D4-8E5AE36C136E}"/>
              </a:ext>
            </a:extLst>
          </p:cNvPr>
          <p:cNvSpPr>
            <a:spLocks noGrp="1"/>
          </p:cNvSpPr>
          <p:nvPr>
            <p:ph idx="1"/>
          </p:nvPr>
        </p:nvSpPr>
        <p:spPr/>
        <p:txBody>
          <a:bodyPr>
            <a:normAutofit lnSpcReduction="10000"/>
          </a:bodyPr>
          <a:lstStyle/>
          <a:p>
            <a:r>
              <a:rPr lang="en-US" dirty="0"/>
              <a:t>Introduction/Charter Objectives</a:t>
            </a:r>
          </a:p>
          <a:p>
            <a:endParaRPr lang="en-US" dirty="0"/>
          </a:p>
          <a:p>
            <a:r>
              <a:rPr lang="en-US" dirty="0"/>
              <a:t>Data Gathering: Trevor</a:t>
            </a:r>
          </a:p>
          <a:p>
            <a:endParaRPr lang="en-US" dirty="0"/>
          </a:p>
          <a:p>
            <a:r>
              <a:rPr lang="en-US" dirty="0"/>
              <a:t>Data Formulating:</a:t>
            </a:r>
          </a:p>
          <a:p>
            <a:endParaRPr lang="en-US" dirty="0"/>
          </a:p>
          <a:p>
            <a:r>
              <a:rPr lang="en-US" dirty="0"/>
              <a:t>Data Visualization: Rafael</a:t>
            </a:r>
          </a:p>
          <a:p>
            <a:endParaRPr lang="en-US" dirty="0"/>
          </a:p>
          <a:p>
            <a:r>
              <a:rPr lang="en-US" dirty="0"/>
              <a:t>Results:</a:t>
            </a:r>
          </a:p>
        </p:txBody>
      </p:sp>
    </p:spTree>
    <p:extLst>
      <p:ext uri="{BB962C8B-B14F-4D97-AF65-F5344CB8AC3E}">
        <p14:creationId xmlns:p14="http://schemas.microsoft.com/office/powerpoint/2010/main" val="27446989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F7F629-AD0D-40A8-AFF1-985CFDE8DD0B}"/>
              </a:ext>
            </a:extLst>
          </p:cNvPr>
          <p:cNvSpPr>
            <a:spLocks noGrp="1"/>
          </p:cNvSpPr>
          <p:nvPr>
            <p:ph type="title"/>
          </p:nvPr>
        </p:nvSpPr>
        <p:spPr>
          <a:xfrm>
            <a:off x="838200" y="0"/>
            <a:ext cx="10515600" cy="1325563"/>
          </a:xfrm>
        </p:spPr>
        <p:txBody>
          <a:bodyPr/>
          <a:lstStyle/>
          <a:p>
            <a:r>
              <a:rPr lang="en-US" dirty="0"/>
              <a:t>Summary</a:t>
            </a:r>
          </a:p>
        </p:txBody>
      </p:sp>
      <p:sp>
        <p:nvSpPr>
          <p:cNvPr id="3" name="Content Placeholder 2">
            <a:extLst>
              <a:ext uri="{FF2B5EF4-FFF2-40B4-BE49-F238E27FC236}">
                <a16:creationId xmlns:a16="http://schemas.microsoft.com/office/drawing/2014/main" id="{0E126F66-29E8-49EE-95D4-8E5AE36C136E}"/>
              </a:ext>
            </a:extLst>
          </p:cNvPr>
          <p:cNvSpPr>
            <a:spLocks noGrp="1"/>
          </p:cNvSpPr>
          <p:nvPr>
            <p:ph idx="1"/>
          </p:nvPr>
        </p:nvSpPr>
        <p:spPr>
          <a:xfrm>
            <a:off x="838200" y="1105958"/>
            <a:ext cx="10515600" cy="5752042"/>
          </a:xfrm>
        </p:spPr>
        <p:txBody>
          <a:bodyPr>
            <a:normAutofit/>
          </a:bodyPr>
          <a:lstStyle/>
          <a:p>
            <a:pPr marL="0" indent="0">
              <a:buNone/>
            </a:pPr>
            <a:r>
              <a:rPr lang="en-US" dirty="0"/>
              <a:t>Our group sought to analyze the impact and frequency of forest fires in California to see if any correlative factors could be determined and the strength of their influence on the severity of fires.</a:t>
            </a:r>
          </a:p>
          <a:p>
            <a:pPr marL="0" indent="0">
              <a:buNone/>
            </a:pPr>
            <a:r>
              <a:rPr lang="en-US" dirty="0"/>
              <a:t>We wanted to know what were the largest correlative factors in wildfire </a:t>
            </a:r>
            <a:r>
              <a:rPr lang="en-US" dirty="0" err="1"/>
              <a:t>occurences</a:t>
            </a:r>
            <a:r>
              <a:rPr lang="en-US" dirty="0"/>
              <a:t> and severity, what the largest causes of wildfires were, and what areas were most affected by wildfires.</a:t>
            </a:r>
          </a:p>
          <a:p>
            <a:pPr marL="0" indent="0">
              <a:buNone/>
            </a:pPr>
            <a:r>
              <a:rPr lang="en-US" dirty="0"/>
              <a:t>These insights can give us a better understanding of how and why fires start and how bad they might be depending on the area and contributing factors.</a:t>
            </a:r>
          </a:p>
          <a:p>
            <a:pPr marL="0" indent="0">
              <a:buNone/>
            </a:pPr>
            <a:r>
              <a:rPr lang="en-US" dirty="0"/>
              <a:t>While we were able to answer the questions we had to some extent, we did not answer them to the level of detail we wanted.</a:t>
            </a:r>
          </a:p>
        </p:txBody>
      </p:sp>
    </p:spTree>
    <p:extLst>
      <p:ext uri="{BB962C8B-B14F-4D97-AF65-F5344CB8AC3E}">
        <p14:creationId xmlns:p14="http://schemas.microsoft.com/office/powerpoint/2010/main" val="16314052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F7F629-AD0D-40A8-AFF1-985CFDE8DD0B}"/>
              </a:ext>
            </a:extLst>
          </p:cNvPr>
          <p:cNvSpPr>
            <a:spLocks noGrp="1"/>
          </p:cNvSpPr>
          <p:nvPr>
            <p:ph type="title"/>
          </p:nvPr>
        </p:nvSpPr>
        <p:spPr>
          <a:xfrm>
            <a:off x="838200" y="0"/>
            <a:ext cx="10515600" cy="1325563"/>
          </a:xfrm>
        </p:spPr>
        <p:txBody>
          <a:bodyPr/>
          <a:lstStyle/>
          <a:p>
            <a:r>
              <a:rPr lang="en-US" dirty="0"/>
              <a:t>Questions and Data</a:t>
            </a:r>
          </a:p>
        </p:txBody>
      </p:sp>
      <p:sp>
        <p:nvSpPr>
          <p:cNvPr id="3" name="Content Placeholder 2">
            <a:extLst>
              <a:ext uri="{FF2B5EF4-FFF2-40B4-BE49-F238E27FC236}">
                <a16:creationId xmlns:a16="http://schemas.microsoft.com/office/drawing/2014/main" id="{0E126F66-29E8-49EE-95D4-8E5AE36C136E}"/>
              </a:ext>
            </a:extLst>
          </p:cNvPr>
          <p:cNvSpPr>
            <a:spLocks noGrp="1"/>
          </p:cNvSpPr>
          <p:nvPr>
            <p:ph idx="1"/>
          </p:nvPr>
        </p:nvSpPr>
        <p:spPr>
          <a:xfrm>
            <a:off x="838200" y="1105958"/>
            <a:ext cx="10515600" cy="5752042"/>
          </a:xfrm>
        </p:spPr>
        <p:txBody>
          <a:bodyPr>
            <a:normAutofit/>
          </a:bodyPr>
          <a:lstStyle/>
          <a:p>
            <a:pPr marL="0" indent="0">
              <a:buNone/>
            </a:pPr>
            <a:r>
              <a:rPr lang="en-US" dirty="0"/>
              <a:t>For our first question of finding the largest correlative factors, we wanted to compile a list of factors we thought might play key roles in wildfire growth such as wind, temperature, season, precipitation and starting cause and then compare them to the number of acres burned.</a:t>
            </a:r>
          </a:p>
          <a:p>
            <a:pPr marL="0" indent="0">
              <a:buNone/>
            </a:pPr>
            <a:r>
              <a:rPr lang="en-US" dirty="0"/>
              <a:t>We also wanted to find data containing the ignition location of each fire, so we could map out the locations most affected.</a:t>
            </a:r>
          </a:p>
        </p:txBody>
      </p:sp>
    </p:spTree>
    <p:extLst>
      <p:ext uri="{BB962C8B-B14F-4D97-AF65-F5344CB8AC3E}">
        <p14:creationId xmlns:p14="http://schemas.microsoft.com/office/powerpoint/2010/main" val="6073842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ED7D6C-E690-4B99-8B6B-6CA7BE9B8DC0}"/>
              </a:ext>
            </a:extLst>
          </p:cNvPr>
          <p:cNvSpPr>
            <a:spLocks noGrp="1"/>
          </p:cNvSpPr>
          <p:nvPr>
            <p:ph type="title"/>
          </p:nvPr>
        </p:nvSpPr>
        <p:spPr/>
        <p:txBody>
          <a:bodyPr/>
          <a:lstStyle/>
          <a:p>
            <a:r>
              <a:rPr lang="en-US" dirty="0"/>
              <a:t>Data Gathering: The search for less data</a:t>
            </a:r>
          </a:p>
        </p:txBody>
      </p:sp>
      <p:sp>
        <p:nvSpPr>
          <p:cNvPr id="3" name="Content Placeholder 2">
            <a:extLst>
              <a:ext uri="{FF2B5EF4-FFF2-40B4-BE49-F238E27FC236}">
                <a16:creationId xmlns:a16="http://schemas.microsoft.com/office/drawing/2014/main" id="{C32CE924-C5AB-4758-8B7D-72E1CC89EC9D}"/>
              </a:ext>
            </a:extLst>
          </p:cNvPr>
          <p:cNvSpPr>
            <a:spLocks noGrp="1"/>
          </p:cNvSpPr>
          <p:nvPr>
            <p:ph idx="1"/>
          </p:nvPr>
        </p:nvSpPr>
        <p:spPr/>
        <p:txBody>
          <a:bodyPr>
            <a:normAutofit fontScale="92500"/>
          </a:bodyPr>
          <a:lstStyle/>
          <a:p>
            <a:r>
              <a:rPr lang="en-US" dirty="0"/>
              <a:t>Source: Kaggle</a:t>
            </a:r>
          </a:p>
          <a:p>
            <a:pPr lvl="1"/>
            <a:r>
              <a:rPr lang="en-US" dirty="0"/>
              <a:t>Two sources, one source had almost a gigabyte of data but stored in </a:t>
            </a:r>
            <a:r>
              <a:rPr lang="en-US" dirty="0" err="1"/>
              <a:t>SQLlite</a:t>
            </a:r>
            <a:r>
              <a:rPr lang="en-US" dirty="0"/>
              <a:t> format</a:t>
            </a:r>
          </a:p>
          <a:p>
            <a:endParaRPr lang="en-US" dirty="0"/>
          </a:p>
          <a:p>
            <a:r>
              <a:rPr lang="en-US" dirty="0"/>
              <a:t>Source: National Oceanic and Atmospheric Administration (NOAA)</a:t>
            </a:r>
          </a:p>
          <a:p>
            <a:endParaRPr lang="en-US" dirty="0"/>
          </a:p>
          <a:p>
            <a:r>
              <a:rPr lang="en-US" dirty="0"/>
              <a:t>Restricted timeframe from 2005 – 2015</a:t>
            </a:r>
          </a:p>
          <a:p>
            <a:endParaRPr lang="en-US" dirty="0"/>
          </a:p>
          <a:p>
            <a:r>
              <a:rPr lang="en-US" dirty="0"/>
              <a:t>Data parameters: Comparing number of fires and acres burned with temperature max, wind speed, latitude, precipitation, season, and cause</a:t>
            </a:r>
          </a:p>
        </p:txBody>
      </p:sp>
    </p:spTree>
    <p:extLst>
      <p:ext uri="{BB962C8B-B14F-4D97-AF65-F5344CB8AC3E}">
        <p14:creationId xmlns:p14="http://schemas.microsoft.com/office/powerpoint/2010/main" val="27270840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1F49FE-D3FF-4BAD-836C-51F2B89544BD}"/>
              </a:ext>
            </a:extLst>
          </p:cNvPr>
          <p:cNvSpPr>
            <a:spLocks noGrp="1"/>
          </p:cNvSpPr>
          <p:nvPr>
            <p:ph type="title"/>
          </p:nvPr>
        </p:nvSpPr>
        <p:spPr/>
        <p:txBody>
          <a:bodyPr/>
          <a:lstStyle/>
          <a:p>
            <a:r>
              <a:rPr lang="en-US" dirty="0"/>
              <a:t>Data Gathering: The search for less data</a:t>
            </a:r>
          </a:p>
        </p:txBody>
      </p:sp>
      <p:pic>
        <p:nvPicPr>
          <p:cNvPr id="5" name="Content Placeholder 4">
            <a:extLst>
              <a:ext uri="{FF2B5EF4-FFF2-40B4-BE49-F238E27FC236}">
                <a16:creationId xmlns:a16="http://schemas.microsoft.com/office/drawing/2014/main" id="{97371EBF-0460-4630-806B-C7A8EFC613A1}"/>
              </a:ext>
            </a:extLst>
          </p:cNvPr>
          <p:cNvPicPr>
            <a:picLocks noGrp="1" noChangeAspect="1"/>
          </p:cNvPicPr>
          <p:nvPr>
            <p:ph idx="1"/>
          </p:nvPr>
        </p:nvPicPr>
        <p:blipFill>
          <a:blip r:embed="rId2"/>
          <a:stretch>
            <a:fillRect/>
          </a:stretch>
        </p:blipFill>
        <p:spPr>
          <a:xfrm>
            <a:off x="838200" y="1874621"/>
            <a:ext cx="10515600" cy="4253345"/>
          </a:xfrm>
        </p:spPr>
      </p:pic>
    </p:spTree>
    <p:extLst>
      <p:ext uri="{BB962C8B-B14F-4D97-AF65-F5344CB8AC3E}">
        <p14:creationId xmlns:p14="http://schemas.microsoft.com/office/powerpoint/2010/main" val="17178269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D74388-3B98-4102-B8B1-2898C77B3A3B}"/>
              </a:ext>
            </a:extLst>
          </p:cNvPr>
          <p:cNvSpPr>
            <a:spLocks noGrp="1"/>
          </p:cNvSpPr>
          <p:nvPr>
            <p:ph type="title"/>
          </p:nvPr>
        </p:nvSpPr>
        <p:spPr/>
        <p:txBody>
          <a:bodyPr/>
          <a:lstStyle/>
          <a:p>
            <a:r>
              <a:rPr lang="en-US" dirty="0"/>
              <a:t>Data Gathering: The search for less data</a:t>
            </a:r>
          </a:p>
        </p:txBody>
      </p:sp>
      <p:pic>
        <p:nvPicPr>
          <p:cNvPr id="5" name="Content Placeholder 4">
            <a:extLst>
              <a:ext uri="{FF2B5EF4-FFF2-40B4-BE49-F238E27FC236}">
                <a16:creationId xmlns:a16="http://schemas.microsoft.com/office/drawing/2014/main" id="{889F1C0F-6520-42E6-A306-DC58F8DAEEB9}"/>
              </a:ext>
            </a:extLst>
          </p:cNvPr>
          <p:cNvPicPr>
            <a:picLocks noGrp="1" noChangeAspect="1"/>
          </p:cNvPicPr>
          <p:nvPr>
            <p:ph idx="1"/>
          </p:nvPr>
        </p:nvPicPr>
        <p:blipFill>
          <a:blip r:embed="rId2"/>
          <a:stretch>
            <a:fillRect/>
          </a:stretch>
        </p:blipFill>
        <p:spPr>
          <a:xfrm>
            <a:off x="2465798" y="1399662"/>
            <a:ext cx="7027056" cy="5458338"/>
          </a:xfrm>
        </p:spPr>
      </p:pic>
    </p:spTree>
    <p:extLst>
      <p:ext uri="{BB962C8B-B14F-4D97-AF65-F5344CB8AC3E}">
        <p14:creationId xmlns:p14="http://schemas.microsoft.com/office/powerpoint/2010/main" val="36453707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22B957-5888-460A-8E69-9650A9D9E9F3}"/>
              </a:ext>
            </a:extLst>
          </p:cNvPr>
          <p:cNvSpPr>
            <a:spLocks noGrp="1"/>
          </p:cNvSpPr>
          <p:nvPr>
            <p:ph type="title"/>
          </p:nvPr>
        </p:nvSpPr>
        <p:spPr/>
        <p:txBody>
          <a:bodyPr/>
          <a:lstStyle/>
          <a:p>
            <a:r>
              <a:rPr lang="en-US" dirty="0"/>
              <a:t>Data Formulating:</a:t>
            </a:r>
            <a:br>
              <a:rPr lang="en-US" dirty="0"/>
            </a:br>
            <a:r>
              <a:rPr lang="en-US" dirty="0"/>
              <a:t>Cleaning and </a:t>
            </a:r>
            <a:r>
              <a:rPr lang="en-US" dirty="0" err="1"/>
              <a:t>subsetting</a:t>
            </a:r>
            <a:r>
              <a:rPr lang="en-US" dirty="0"/>
              <a:t> data</a:t>
            </a:r>
          </a:p>
        </p:txBody>
      </p:sp>
      <p:pic>
        <p:nvPicPr>
          <p:cNvPr id="4" name="Content Placeholder 3">
            <a:extLst>
              <a:ext uri="{FF2B5EF4-FFF2-40B4-BE49-F238E27FC236}">
                <a16:creationId xmlns:a16="http://schemas.microsoft.com/office/drawing/2014/main" id="{98B8EFED-0ADE-426E-93ED-43B71439D16F}"/>
              </a:ext>
            </a:extLst>
          </p:cNvPr>
          <p:cNvPicPr>
            <a:picLocks noGrp="1" noChangeAspect="1"/>
          </p:cNvPicPr>
          <p:nvPr>
            <p:ph idx="1"/>
          </p:nvPr>
        </p:nvPicPr>
        <p:blipFill>
          <a:blip r:embed="rId2"/>
          <a:stretch>
            <a:fillRect/>
          </a:stretch>
        </p:blipFill>
        <p:spPr>
          <a:xfrm>
            <a:off x="1372597" y="2259045"/>
            <a:ext cx="2622992" cy="4350788"/>
          </a:xfrm>
          <a:prstGeom prst="rect">
            <a:avLst/>
          </a:prstGeom>
        </p:spPr>
      </p:pic>
      <p:pic>
        <p:nvPicPr>
          <p:cNvPr id="6" name="Graphic 5" descr="Arrow Right">
            <a:extLst>
              <a:ext uri="{FF2B5EF4-FFF2-40B4-BE49-F238E27FC236}">
                <a16:creationId xmlns:a16="http://schemas.microsoft.com/office/drawing/2014/main" id="{53AFB262-B3EA-4986-85D5-6E27858D1B2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078962" y="3251717"/>
            <a:ext cx="1497563" cy="1497563"/>
          </a:xfrm>
          <a:prstGeom prst="rect">
            <a:avLst/>
          </a:prstGeom>
        </p:spPr>
      </p:pic>
      <p:pic>
        <p:nvPicPr>
          <p:cNvPr id="7" name="Picture 6">
            <a:extLst>
              <a:ext uri="{FF2B5EF4-FFF2-40B4-BE49-F238E27FC236}">
                <a16:creationId xmlns:a16="http://schemas.microsoft.com/office/drawing/2014/main" id="{BCC361D2-7AA7-45EE-8AB5-4351914F7696}"/>
              </a:ext>
            </a:extLst>
          </p:cNvPr>
          <p:cNvPicPr>
            <a:picLocks noChangeAspect="1"/>
          </p:cNvPicPr>
          <p:nvPr/>
        </p:nvPicPr>
        <p:blipFill>
          <a:blip r:embed="rId5"/>
          <a:stretch>
            <a:fillRect/>
          </a:stretch>
        </p:blipFill>
        <p:spPr>
          <a:xfrm>
            <a:off x="6943529" y="2694019"/>
            <a:ext cx="3733800" cy="2990850"/>
          </a:xfrm>
          <a:prstGeom prst="rect">
            <a:avLst/>
          </a:prstGeom>
        </p:spPr>
      </p:pic>
      <p:pic>
        <p:nvPicPr>
          <p:cNvPr id="8" name="Picture 7">
            <a:extLst>
              <a:ext uri="{FF2B5EF4-FFF2-40B4-BE49-F238E27FC236}">
                <a16:creationId xmlns:a16="http://schemas.microsoft.com/office/drawing/2014/main" id="{E6BB805F-4965-49C6-92E4-581505103FDA}"/>
              </a:ext>
            </a:extLst>
          </p:cNvPr>
          <p:cNvPicPr>
            <a:picLocks noChangeAspect="1"/>
          </p:cNvPicPr>
          <p:nvPr/>
        </p:nvPicPr>
        <p:blipFill rotWithShape="1">
          <a:blip r:embed="rId6"/>
          <a:srcRect r="5233" b="21815"/>
          <a:stretch/>
        </p:blipFill>
        <p:spPr>
          <a:xfrm>
            <a:off x="2061033" y="1788866"/>
            <a:ext cx="1246121" cy="265310"/>
          </a:xfrm>
          <a:prstGeom prst="rect">
            <a:avLst/>
          </a:prstGeom>
          <a:effectLst>
            <a:glow rad="63500">
              <a:schemeClr val="tx1"/>
            </a:glow>
            <a:softEdge rad="0"/>
          </a:effectLst>
        </p:spPr>
      </p:pic>
      <p:pic>
        <p:nvPicPr>
          <p:cNvPr id="9" name="Picture 8">
            <a:extLst>
              <a:ext uri="{FF2B5EF4-FFF2-40B4-BE49-F238E27FC236}">
                <a16:creationId xmlns:a16="http://schemas.microsoft.com/office/drawing/2014/main" id="{69C90041-00D4-45F9-AA61-9B998CD06E06}"/>
              </a:ext>
            </a:extLst>
          </p:cNvPr>
          <p:cNvPicPr>
            <a:picLocks noChangeAspect="1"/>
          </p:cNvPicPr>
          <p:nvPr/>
        </p:nvPicPr>
        <p:blipFill rotWithShape="1">
          <a:blip r:embed="rId7"/>
          <a:srcRect l="1" t="18305" r="1340" b="18303"/>
          <a:stretch/>
        </p:blipFill>
        <p:spPr>
          <a:xfrm>
            <a:off x="8330929" y="1788867"/>
            <a:ext cx="1092990" cy="265310"/>
          </a:xfrm>
          <a:prstGeom prst="rect">
            <a:avLst/>
          </a:prstGeom>
          <a:effectLst>
            <a:glow rad="63500">
              <a:schemeClr val="tx1"/>
            </a:glow>
          </a:effectLst>
        </p:spPr>
      </p:pic>
    </p:spTree>
    <p:extLst>
      <p:ext uri="{BB962C8B-B14F-4D97-AF65-F5344CB8AC3E}">
        <p14:creationId xmlns:p14="http://schemas.microsoft.com/office/powerpoint/2010/main" val="13794830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30000"/>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6C93E3-B86A-41F3-9AA8-41E884D51286}"/>
              </a:ext>
            </a:extLst>
          </p:cNvPr>
          <p:cNvSpPr>
            <a:spLocks noGrp="1"/>
          </p:cNvSpPr>
          <p:nvPr>
            <p:ph type="title"/>
          </p:nvPr>
        </p:nvSpPr>
        <p:spPr/>
        <p:txBody>
          <a:bodyPr>
            <a:normAutofit/>
          </a:bodyPr>
          <a:lstStyle/>
          <a:p>
            <a:r>
              <a:rPr lang="en-US" dirty="0"/>
              <a:t>Data Visualization:</a:t>
            </a:r>
            <a:br>
              <a:rPr lang="en-US" dirty="0"/>
            </a:br>
            <a:r>
              <a:rPr lang="en-US" dirty="0"/>
              <a:t>Fires within our time period</a:t>
            </a:r>
          </a:p>
        </p:txBody>
      </p:sp>
      <p:pic>
        <p:nvPicPr>
          <p:cNvPr id="20" name="Content Placeholder 19" descr="Chart&#10;&#10;Description automatically generated">
            <a:extLst>
              <a:ext uri="{FF2B5EF4-FFF2-40B4-BE49-F238E27FC236}">
                <a16:creationId xmlns:a16="http://schemas.microsoft.com/office/drawing/2014/main" id="{8072E136-D9A4-4483-A50F-A611437B8AA3}"/>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838200" y="2124638"/>
            <a:ext cx="5145166" cy="3445738"/>
          </a:xfrm>
          <a:solidFill>
            <a:schemeClr val="bg1"/>
          </a:solidFill>
          <a:ln w="38100">
            <a:solidFill>
              <a:schemeClr val="tx1"/>
            </a:solidFill>
          </a:ln>
        </p:spPr>
      </p:pic>
      <p:pic>
        <p:nvPicPr>
          <p:cNvPr id="23" name="Picture 22" descr="Chart, scatter chart&#10;&#10;Description automatically generated">
            <a:extLst>
              <a:ext uri="{FF2B5EF4-FFF2-40B4-BE49-F238E27FC236}">
                <a16:creationId xmlns:a16="http://schemas.microsoft.com/office/drawing/2014/main" id="{0749E448-149A-43E5-9C8E-8818ECB3AFE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57878" y="2124639"/>
            <a:ext cx="4895921" cy="3445738"/>
          </a:xfrm>
          <a:prstGeom prst="rect">
            <a:avLst/>
          </a:prstGeom>
          <a:solidFill>
            <a:schemeClr val="bg1"/>
          </a:solidFill>
          <a:ln w="38100">
            <a:solidFill>
              <a:schemeClr val="tx1"/>
            </a:solidFill>
          </a:ln>
        </p:spPr>
      </p:pic>
    </p:spTree>
    <p:extLst>
      <p:ext uri="{BB962C8B-B14F-4D97-AF65-F5344CB8AC3E}">
        <p14:creationId xmlns:p14="http://schemas.microsoft.com/office/powerpoint/2010/main" val="131041935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258</TotalTime>
  <Words>883</Words>
  <Application>Microsoft Office PowerPoint</Application>
  <PresentationFormat>Widescreen</PresentationFormat>
  <Paragraphs>65</Paragraphs>
  <Slides>16</Slides>
  <Notes>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16</vt:i4>
      </vt:variant>
    </vt:vector>
  </HeadingPairs>
  <TitlesOfParts>
    <vt:vector size="20" baseType="lpstr">
      <vt:lpstr>Arial</vt:lpstr>
      <vt:lpstr>Calibri</vt:lpstr>
      <vt:lpstr>Calibri Light</vt:lpstr>
      <vt:lpstr>Office Theme</vt:lpstr>
      <vt:lpstr>Analyzing Forest Fires</vt:lpstr>
      <vt:lpstr>Agenda</vt:lpstr>
      <vt:lpstr>Summary</vt:lpstr>
      <vt:lpstr>Questions and Data</vt:lpstr>
      <vt:lpstr>Data Gathering: The search for less data</vt:lpstr>
      <vt:lpstr>Data Gathering: The search for less data</vt:lpstr>
      <vt:lpstr>Data Gathering: The search for less data</vt:lpstr>
      <vt:lpstr>Data Formulating: Cleaning and subsetting data</vt:lpstr>
      <vt:lpstr>Data Visualization: Fires within our time period</vt:lpstr>
      <vt:lpstr>Data Visualization: Occurrences by counties</vt:lpstr>
      <vt:lpstr>Data Visualization: Severity by counties</vt:lpstr>
      <vt:lpstr>Data Visualization: Severity by Temperature</vt:lpstr>
      <vt:lpstr>Data Visualization: Severity by Cause</vt:lpstr>
      <vt:lpstr>Results: The Factors of Fire Severity</vt:lpstr>
      <vt:lpstr>Difficulties: Analysis Paralysis</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Warriors</dc:title>
  <dc:creator>Haney, Trevor J CTR USN NIWC PACIFIC CA (USA)</dc:creator>
  <cp:lastModifiedBy>Travis Mo</cp:lastModifiedBy>
  <cp:revision>19</cp:revision>
  <dcterms:created xsi:type="dcterms:W3CDTF">2020-10-03T18:07:02Z</dcterms:created>
  <dcterms:modified xsi:type="dcterms:W3CDTF">2020-10-07T00:04:44Z</dcterms:modified>
</cp:coreProperties>
</file>